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3" r:id="rId6"/>
    <p:sldId id="259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C523-75C4-4530-A2A1-24D2924F93CF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4525-3CCA-44CF-8A0F-273B98DF5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C523-75C4-4530-A2A1-24D2924F93CF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4525-3CCA-44CF-8A0F-273B98DF5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C523-75C4-4530-A2A1-24D2924F93CF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4525-3CCA-44CF-8A0F-273B98DF5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C523-75C4-4530-A2A1-24D2924F93CF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4525-3CCA-44CF-8A0F-273B98DF5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C523-75C4-4530-A2A1-24D2924F93CF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4525-3CCA-44CF-8A0F-273B98DF5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C523-75C4-4530-A2A1-24D2924F93CF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4525-3CCA-44CF-8A0F-273B98DF5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C523-75C4-4530-A2A1-24D2924F93CF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4525-3CCA-44CF-8A0F-273B98DF5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C523-75C4-4530-A2A1-24D2924F93CF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4525-3CCA-44CF-8A0F-273B98DF5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C523-75C4-4530-A2A1-24D2924F93CF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4525-3CCA-44CF-8A0F-273B98DF5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C523-75C4-4530-A2A1-24D2924F93CF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4525-3CCA-44CF-8A0F-273B98DF5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C523-75C4-4530-A2A1-24D2924F93CF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F344525-3CCA-44CF-8A0F-273B98DF5F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EEC523-75C4-4530-A2A1-24D2924F93CF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344525-3CCA-44CF-8A0F-273B98DF5FF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ompchomp.com/terms/clause.htm" TargetMode="External"/><Relationship Id="rId2" Type="http://schemas.openxmlformats.org/officeDocument/2006/relationships/hyperlink" Target="http://www.chompchomp.com/terms/phrase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afeshare.tv/x/ss582db437a8f9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3716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COORDINATING</a:t>
            </a:r>
            <a:br>
              <a:rPr lang="en-US" sz="8000" dirty="0" smtClean="0">
                <a:solidFill>
                  <a:srgbClr val="FF0000"/>
                </a:solidFill>
              </a:rPr>
            </a:br>
            <a:r>
              <a:rPr lang="en-US" sz="8000" dirty="0" smtClean="0">
                <a:solidFill>
                  <a:srgbClr val="FF0000"/>
                </a:solidFill>
              </a:rPr>
              <a:t>CONJUNCTIONS: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971800"/>
            <a:ext cx="9144000" cy="17526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*What are they? </a:t>
            </a:r>
          </a:p>
          <a:p>
            <a:pPr algn="ctr"/>
            <a:r>
              <a:rPr lang="en-US" sz="4000" dirty="0" smtClean="0"/>
              <a:t>*</a:t>
            </a:r>
            <a:r>
              <a:rPr lang="en-US" sz="4000" dirty="0" smtClean="0">
                <a:solidFill>
                  <a:schemeClr val="tx1"/>
                </a:solidFill>
              </a:rPr>
              <a:t>When do you use each one?</a:t>
            </a:r>
          </a:p>
          <a:p>
            <a:pPr algn="ctr"/>
            <a:r>
              <a:rPr lang="en-US" sz="4000" dirty="0" smtClean="0"/>
              <a:t>*How are they different from a subordinating conjunction?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</a:rPr>
              <a:t>What are they? </a:t>
            </a:r>
            <a:r>
              <a:rPr lang="en-US" sz="6600" b="1" dirty="0" smtClean="0">
                <a:solidFill>
                  <a:schemeClr val="tx1"/>
                </a:solidFill>
              </a:rPr>
              <a:t/>
            </a:r>
            <a:br>
              <a:rPr lang="en-US" sz="6600" b="1" dirty="0" smtClean="0">
                <a:solidFill>
                  <a:schemeClr val="tx1"/>
                </a:solidFill>
              </a:rPr>
            </a:b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67200"/>
            <a:ext cx="9144000" cy="20875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7000" b="1" i="1" dirty="0" smtClean="0"/>
              <a:t>*For   *And  *Nor  </a:t>
            </a:r>
          </a:p>
          <a:p>
            <a:pPr algn="ctr">
              <a:buNone/>
            </a:pPr>
            <a:r>
              <a:rPr lang="en-US" sz="7000" b="1" i="1" dirty="0" smtClean="0"/>
              <a:t>*But  </a:t>
            </a:r>
            <a:r>
              <a:rPr lang="en-US" sz="7000" b="1" i="1" dirty="0"/>
              <a:t>*</a:t>
            </a:r>
            <a:r>
              <a:rPr lang="en-US" sz="7000" b="1" i="1" dirty="0" smtClean="0"/>
              <a:t>Or  *Yet  *So</a:t>
            </a:r>
            <a:endParaRPr lang="en-US" sz="7000" dirty="0"/>
          </a:p>
          <a:p>
            <a:endParaRPr lang="en-US" sz="7000" dirty="0"/>
          </a:p>
        </p:txBody>
      </p:sp>
      <p:sp>
        <p:nvSpPr>
          <p:cNvPr id="5" name="Oval 4"/>
          <p:cNvSpPr/>
          <p:nvPr/>
        </p:nvSpPr>
        <p:spPr>
          <a:xfrm>
            <a:off x="2743200" y="3124200"/>
            <a:ext cx="9906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667000" y="1524000"/>
            <a:ext cx="6172200" cy="2362200"/>
            <a:chOff x="1371600" y="1371600"/>
            <a:chExt cx="6172200" cy="2362200"/>
          </a:xfrm>
        </p:grpSpPr>
        <p:pic>
          <p:nvPicPr>
            <p:cNvPr id="1026" name="Picture 2" descr="http://1.bp.blogspot.com/-UmhPwRJKn-8/UeMvcP5y1wI/AAAAAAAAAyc/AXMbIhWYgFA/w1200-h630-p-nu/Fanboys+postersmall.jpg"/>
            <p:cNvPicPr>
              <a:picLocks noChangeAspect="1" noChangeArrowheads="1"/>
            </p:cNvPicPr>
            <p:nvPr/>
          </p:nvPicPr>
          <p:blipFill>
            <a:blip r:embed="rId2" cstate="print"/>
            <a:srcRect b="41176"/>
            <a:stretch>
              <a:fillRect/>
            </a:stretch>
          </p:blipFill>
          <p:spPr bwMode="auto">
            <a:xfrm>
              <a:off x="1371600" y="1371600"/>
              <a:ext cx="6172200" cy="2286000"/>
            </a:xfrm>
            <a:prstGeom prst="rect">
              <a:avLst/>
            </a:prstGeom>
            <a:noFill/>
          </p:spPr>
        </p:pic>
        <p:sp>
          <p:nvSpPr>
            <p:cNvPr id="6" name="Oval 5"/>
            <p:cNvSpPr/>
            <p:nvPr/>
          </p:nvSpPr>
          <p:spPr>
            <a:xfrm>
              <a:off x="2667000" y="3200400"/>
              <a:ext cx="914400" cy="533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6666 -3.33333E-6 L -0.50417 -0.0166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5" y="-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i.ytimg.com/vi/Bp2YRRotE1o/maxres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9800"/>
            <a:ext cx="9525000" cy="46482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858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When</a:t>
            </a:r>
            <a:r>
              <a:rPr kumimoji="0" lang="en-US" sz="6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do you use each one?</a:t>
            </a: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6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09600" y="685800"/>
            <a:ext cx="7772400" cy="1528916"/>
            <a:chOff x="1371599" y="584200"/>
            <a:chExt cx="24214016" cy="2633134"/>
          </a:xfrm>
        </p:grpSpPr>
        <p:pic>
          <p:nvPicPr>
            <p:cNvPr id="6" name="Picture 2" descr="http://1.bp.blogspot.com/-UmhPwRJKn-8/UeMvcP5y1wI/AAAAAAAAAyc/AXMbIhWYgFA/w1200-h630-p-nu/Fanboys+postersmall.jpg"/>
            <p:cNvPicPr>
              <a:picLocks noChangeAspect="1" noChangeArrowheads="1"/>
            </p:cNvPicPr>
            <p:nvPr/>
          </p:nvPicPr>
          <p:blipFill>
            <a:blip r:embed="rId3" cstate="print"/>
            <a:srcRect b="41176"/>
            <a:stretch>
              <a:fillRect/>
            </a:stretch>
          </p:blipFill>
          <p:spPr bwMode="auto">
            <a:xfrm>
              <a:off x="1371599" y="584200"/>
              <a:ext cx="6172200" cy="2286001"/>
            </a:xfrm>
            <a:prstGeom prst="rect">
              <a:avLst/>
            </a:prstGeom>
            <a:noFill/>
          </p:spPr>
        </p:pic>
        <p:sp>
          <p:nvSpPr>
            <p:cNvPr id="7" name="Oval 6"/>
            <p:cNvSpPr/>
            <p:nvPr/>
          </p:nvSpPr>
          <p:spPr>
            <a:xfrm>
              <a:off x="2704647" y="2421467"/>
              <a:ext cx="914400" cy="533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033346" y="2683934"/>
              <a:ext cx="914400" cy="533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2" descr="http://1.bp.blogspot.com/-UmhPwRJKn-8/UeMvcP5y1wI/AAAAAAAAAyc/AXMbIhWYgFA/w1200-h630-p-nu/Fanboys+postersmall.jpg"/>
            <p:cNvPicPr>
              <a:picLocks noChangeAspect="1" noChangeArrowheads="1"/>
            </p:cNvPicPr>
            <p:nvPr/>
          </p:nvPicPr>
          <p:blipFill>
            <a:blip r:embed="rId3" cstate="print"/>
            <a:srcRect b="41176"/>
            <a:stretch>
              <a:fillRect/>
            </a:stretch>
          </p:blipFill>
          <p:spPr bwMode="auto">
            <a:xfrm>
              <a:off x="19413415" y="584200"/>
              <a:ext cx="6172200" cy="2286001"/>
            </a:xfrm>
            <a:prstGeom prst="rect">
              <a:avLst/>
            </a:prstGeom>
            <a:noFill/>
          </p:spPr>
        </p:pic>
        <p:sp>
          <p:nvSpPr>
            <p:cNvPr id="11" name="Oval 10"/>
            <p:cNvSpPr/>
            <p:nvPr/>
          </p:nvSpPr>
          <p:spPr>
            <a:xfrm>
              <a:off x="20746463" y="2421467"/>
              <a:ext cx="914400" cy="533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389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Coordinating conjunctions connect words, </a:t>
            </a:r>
            <a:r>
              <a:rPr lang="en-US" sz="2800" b="1" dirty="0" smtClean="0">
                <a:hlinkClick r:id="rId2"/>
              </a:rPr>
              <a:t>phrases</a:t>
            </a:r>
            <a:r>
              <a:rPr lang="en-US" sz="2800" dirty="0" smtClean="0"/>
              <a:t>, and </a:t>
            </a:r>
            <a:r>
              <a:rPr lang="en-US" sz="2800" b="1" dirty="0" smtClean="0">
                <a:hlinkClick r:id="rId3"/>
              </a:rPr>
              <a:t>clauses</a:t>
            </a:r>
            <a:endParaRPr lang="en-US" sz="2800" b="1" dirty="0" smtClean="0"/>
          </a:p>
          <a:p>
            <a:endParaRPr lang="en-US" sz="2800" dirty="0" smtClean="0"/>
          </a:p>
          <a:p>
            <a:r>
              <a:rPr lang="en-US" sz="2800" dirty="0" smtClean="0"/>
              <a:t>Rocky terrorizes the poodles next door </a:t>
            </a:r>
            <a:r>
              <a:rPr lang="en-US" sz="2800" b="1" i="1" dirty="0" smtClean="0"/>
              <a:t>yet</a:t>
            </a:r>
            <a:r>
              <a:rPr lang="en-US" sz="2800" dirty="0" smtClean="0"/>
              <a:t> adores the German shepherd across the street.</a:t>
            </a:r>
          </a:p>
          <a:p>
            <a:endParaRPr lang="en-US" sz="2800" dirty="0" smtClean="0"/>
          </a:p>
          <a:p>
            <a:r>
              <a:rPr lang="en-US" sz="2800" dirty="0" smtClean="0"/>
              <a:t>Rocky refuses to eat dry cat food, </a:t>
            </a:r>
            <a:r>
              <a:rPr lang="en-US" sz="2800" b="1" i="1" dirty="0" smtClean="0"/>
              <a:t>nor</a:t>
            </a:r>
            <a:r>
              <a:rPr lang="en-US" sz="2800" dirty="0" smtClean="0"/>
              <a:t> will he touch a saucer of squid eyeball stew.</a:t>
            </a:r>
          </a:p>
          <a:p>
            <a:endParaRPr lang="en-US" sz="2800" dirty="0" smtClean="0"/>
          </a:p>
          <a:p>
            <a:r>
              <a:rPr lang="en-US" sz="2800" dirty="0" smtClean="0"/>
              <a:t>I hate to waste a single drop of squid eyeball stew, </a:t>
            </a:r>
            <a:r>
              <a:rPr lang="en-US" sz="2800" b="1" i="1" dirty="0" smtClean="0"/>
              <a:t>for</a:t>
            </a:r>
            <a:r>
              <a:rPr lang="en-US" sz="2800" dirty="0" smtClean="0"/>
              <a:t> it is expensive and time-consuming to make.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24000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4400" b="1" dirty="0"/>
              <a:t>*</a:t>
            </a:r>
            <a:r>
              <a:rPr lang="en-US" sz="4400" b="1" dirty="0" smtClean="0"/>
              <a:t>Coordinating </a:t>
            </a:r>
            <a:r>
              <a:rPr lang="en-US" sz="4400" b="1" dirty="0"/>
              <a:t>conjunctions</a:t>
            </a:r>
            <a:r>
              <a:rPr lang="en-US" sz="4400" dirty="0"/>
              <a:t> </a:t>
            </a:r>
            <a:r>
              <a:rPr lang="en-US" sz="4400" dirty="0" smtClean="0"/>
              <a:t>link </a:t>
            </a:r>
            <a:r>
              <a:rPr lang="en-US" sz="4400" dirty="0"/>
              <a:t>two independent </a:t>
            </a:r>
            <a:r>
              <a:rPr lang="en-US" sz="4400" dirty="0" smtClean="0"/>
              <a:t>clauses</a:t>
            </a:r>
          </a:p>
          <a:p>
            <a:pPr fontAlgn="base"/>
            <a:r>
              <a:rPr lang="en-US" sz="2800" i="1" dirty="0" smtClean="0"/>
              <a:t>Ex. Jane </a:t>
            </a:r>
            <a:r>
              <a:rPr lang="en-US" sz="2800" i="1" dirty="0"/>
              <a:t>likes </a:t>
            </a:r>
            <a:r>
              <a:rPr lang="en-US" sz="2800" i="1" dirty="0" err="1"/>
              <a:t>John,</a:t>
            </a:r>
            <a:r>
              <a:rPr lang="en-US" sz="2800" i="1" dirty="0" err="1">
                <a:solidFill>
                  <a:srgbClr val="FF0000"/>
                </a:solidFill>
              </a:rPr>
              <a:t>but</a:t>
            </a:r>
            <a:r>
              <a:rPr lang="en-US" sz="2800" i="1" dirty="0"/>
              <a:t> John likes Joanne</a:t>
            </a:r>
            <a:r>
              <a:rPr lang="en-US" sz="2800" dirty="0"/>
              <a:t>. </a:t>
            </a:r>
            <a:r>
              <a:rPr lang="en-US" sz="2800" dirty="0" smtClean="0"/>
              <a:t>→ [</a:t>
            </a:r>
            <a:r>
              <a:rPr lang="en-US" sz="2800" dirty="0"/>
              <a:t>Jane likes John] +BUT + [John likes Joanne.]</a:t>
            </a:r>
            <a:endParaRPr lang="en-US" sz="2800" dirty="0" smtClean="0"/>
          </a:p>
          <a:p>
            <a:pPr fontAlgn="base"/>
            <a:endParaRPr lang="en-US" sz="4400" dirty="0" smtClean="0"/>
          </a:p>
          <a:p>
            <a:pPr fontAlgn="base"/>
            <a:r>
              <a:rPr lang="en-US" sz="4400" b="1" dirty="0" smtClean="0"/>
              <a:t>*Subordinating conjunctions</a:t>
            </a:r>
            <a:r>
              <a:rPr lang="en-US" sz="4400" dirty="0"/>
              <a:t> </a:t>
            </a:r>
            <a:r>
              <a:rPr lang="en-US" sz="4400" dirty="0" smtClean="0"/>
              <a:t>link </a:t>
            </a:r>
            <a:r>
              <a:rPr lang="en-US" sz="4400" dirty="0"/>
              <a:t>a dependent clause to an independent clause</a:t>
            </a:r>
            <a:r>
              <a:rPr lang="en-US" sz="4400" dirty="0" smtClean="0"/>
              <a:t>.</a:t>
            </a:r>
          </a:p>
          <a:p>
            <a:pPr fontAlgn="base"/>
            <a:r>
              <a:rPr lang="en-US" sz="2800" dirty="0" smtClean="0"/>
              <a:t>Ex. She fainted </a:t>
            </a:r>
            <a:r>
              <a:rPr lang="en-US" sz="2800" dirty="0" smtClean="0">
                <a:solidFill>
                  <a:srgbClr val="FF0000"/>
                </a:solidFill>
              </a:rPr>
              <a:t>because</a:t>
            </a:r>
            <a:r>
              <a:rPr lang="en-US" sz="2800" dirty="0" smtClean="0"/>
              <a:t> she didn’t have any breakfast.</a:t>
            </a:r>
            <a:endParaRPr lang="en-US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990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 fontAlgn="base"/>
            <a:r>
              <a:rPr lang="en-US" sz="4800" b="1" dirty="0" smtClean="0">
                <a:solidFill>
                  <a:srgbClr val="FF0000"/>
                </a:solidFill>
              </a:rPr>
              <a:t>Coordinating  vs</a:t>
            </a:r>
            <a:r>
              <a:rPr lang="en-US" sz="4800" b="1" dirty="0">
                <a:solidFill>
                  <a:srgbClr val="FF0000"/>
                </a:solidFill>
              </a:rPr>
              <a:t>. </a:t>
            </a:r>
            <a:r>
              <a:rPr lang="en-US" sz="4400" b="1" dirty="0" smtClean="0">
                <a:solidFill>
                  <a:srgbClr val="FF0000"/>
                </a:solidFill>
              </a:rPr>
              <a:t>Subordinating Conjunctions</a:t>
            </a:r>
            <a:endParaRPr lang="en-US" sz="4400" b="1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Conjunction Junction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https://safeshare.tv/x/ss582db437a8f91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Conjunctions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Correlative Conjunctions- </a:t>
            </a:r>
            <a:r>
              <a:rPr lang="en-US" sz="3600" dirty="0" smtClean="0"/>
              <a:t>always come in pairs and, like coordinating conjunctions, connect similar kinds of words or groups of words.</a:t>
            </a:r>
          </a:p>
          <a:p>
            <a:pPr>
              <a:buNone/>
            </a:pPr>
            <a:r>
              <a:rPr lang="en-US" sz="3600" dirty="0" smtClean="0"/>
              <a:t> Both……and		not only….but also</a:t>
            </a:r>
          </a:p>
          <a:p>
            <a:pPr>
              <a:buNone/>
            </a:pPr>
            <a:r>
              <a:rPr lang="en-US" sz="3600" dirty="0" smtClean="0"/>
              <a:t>Either……or            whether……or</a:t>
            </a:r>
          </a:p>
          <a:p>
            <a:pPr>
              <a:buNone/>
            </a:pPr>
            <a:r>
              <a:rPr lang="en-US" sz="3600" dirty="0" smtClean="0"/>
              <a:t>Neither……nor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1151</TotalTime>
  <Words>94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COORDINATING CONJUNCTIONS:</vt:lpstr>
      <vt:lpstr>What are they?  </vt:lpstr>
      <vt:lpstr>Slide 3</vt:lpstr>
      <vt:lpstr>Examples</vt:lpstr>
      <vt:lpstr>Slide 5</vt:lpstr>
      <vt:lpstr>Conjunction Junction Video</vt:lpstr>
      <vt:lpstr>Conjunctions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CONJUNCTIONS</dc:title>
  <dc:creator>ewood-bedi</dc:creator>
  <cp:lastModifiedBy>nbartels</cp:lastModifiedBy>
  <cp:revision>51</cp:revision>
  <dcterms:created xsi:type="dcterms:W3CDTF">2016-11-14T16:33:56Z</dcterms:created>
  <dcterms:modified xsi:type="dcterms:W3CDTF">2016-12-02T14:23:06Z</dcterms:modified>
</cp:coreProperties>
</file>