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256310-9A9D-469E-83C7-B3D9F15DFDFD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DBF72F-8B1F-44A2-9EDC-94B26D8C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Please write the sentence.  Circle the conjunction and underline the words the conjunction connects. If you need additional support, please turn to page 256 in your Writing and Grammar Book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1.)</a:t>
            </a:r>
            <a:r>
              <a:rPr lang="en-US" sz="2800" dirty="0" smtClean="0"/>
              <a:t> He reads magazines, but he doesn't like to read biographies.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2.)</a:t>
            </a:r>
            <a:r>
              <a:rPr lang="en-US" sz="2800" dirty="0" smtClean="0"/>
              <a:t> We can either go to the movies or to the mall.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3.)</a:t>
            </a:r>
            <a:r>
              <a:rPr lang="en-US" sz="2800" dirty="0" smtClean="0"/>
              <a:t> I like to drink tea and coffee with dinner.</a:t>
            </a:r>
            <a:endParaRPr lang="en-US" sz="3200" dirty="0" smtClean="0"/>
          </a:p>
          <a:p>
            <a:pPr fontAlgn="t">
              <a:buNone/>
            </a:pPr>
            <a:r>
              <a:rPr lang="en-US" sz="3200" dirty="0" smtClean="0"/>
              <a:t>4.) She hasn't taken dance </a:t>
            </a:r>
            <a:r>
              <a:rPr lang="en-US" sz="3200" dirty="0" err="1" smtClean="0"/>
              <a:t>lessons,nor</a:t>
            </a:r>
            <a:r>
              <a:rPr lang="en-US" sz="3200" dirty="0" smtClean="0"/>
              <a:t> does she need to.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algn="ctr"/>
            <a:r>
              <a:rPr lang="en-US" dirty="0" smtClean="0"/>
              <a:t>Bell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r>
              <a:rPr lang="en-US" dirty="0" smtClean="0">
                <a:solidFill>
                  <a:srgbClr val="002060"/>
                </a:solidFill>
              </a:rPr>
              <a:t> interjection </a:t>
            </a:r>
            <a:r>
              <a:rPr lang="en-US" dirty="0" smtClean="0"/>
              <a:t>is an exclamation that expresses feeling or emotion.</a:t>
            </a:r>
          </a:p>
          <a:p>
            <a:endParaRPr lang="en-US" dirty="0" smtClean="0"/>
          </a:p>
          <a:p>
            <a:r>
              <a:rPr lang="en-US" dirty="0" smtClean="0"/>
              <a:t>These are only </a:t>
            </a:r>
            <a:r>
              <a:rPr lang="en-US" smtClean="0"/>
              <a:t>some interjections: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Interjections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886200"/>
          <a:ext cx="6324600" cy="2164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150"/>
                <a:gridCol w="1581150"/>
                <a:gridCol w="1581150"/>
                <a:gridCol w="1581150"/>
              </a:tblGrid>
              <a:tr h="5354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879">
                <a:tc>
                  <a:txBody>
                    <a:bodyPr/>
                    <a:lstStyle/>
                    <a:p>
                      <a:r>
                        <a:rPr lang="en-US" dirty="0" smtClean="0"/>
                        <a:t>Wow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Uh……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Well</a:t>
                      </a:r>
                      <a:endParaRPr lang="en-US" dirty="0"/>
                    </a:p>
                  </a:txBody>
                  <a:tcPr/>
                </a:tc>
              </a:tr>
              <a:tr h="542879">
                <a:tc>
                  <a:txBody>
                    <a:bodyPr/>
                    <a:lstStyle/>
                    <a:p>
                      <a:r>
                        <a:rPr lang="en-US" dirty="0" smtClean="0"/>
                        <a:t>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Aaack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……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Huh</a:t>
                      </a:r>
                    </a:p>
                  </a:txBody>
                  <a:tcPr/>
                </a:tc>
              </a:tr>
              <a:tr h="542879">
                <a:tc>
                  <a:txBody>
                    <a:bodyPr/>
                    <a:lstStyle/>
                    <a:p>
                      <a:r>
                        <a:rPr lang="en-US" dirty="0" smtClean="0"/>
                        <a:t>Oh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Hmmm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Oh, we did not expect you today.  (Surprise)</a:t>
            </a:r>
          </a:p>
          <a:p>
            <a:endParaRPr lang="en-US" dirty="0" smtClean="0"/>
          </a:p>
          <a:p>
            <a:r>
              <a:rPr lang="en-US" dirty="0" smtClean="0"/>
              <a:t>Goodness! How good it is to see you! (Joy)</a:t>
            </a:r>
          </a:p>
          <a:p>
            <a:endParaRPr lang="en-US" dirty="0" smtClean="0"/>
          </a:p>
          <a:p>
            <a:r>
              <a:rPr lang="en-US" dirty="0" smtClean="0"/>
              <a:t>Ouch! He stubbed his toe! (Pain)</a:t>
            </a:r>
          </a:p>
          <a:p>
            <a:endParaRPr lang="en-US" dirty="0" smtClean="0"/>
          </a:p>
          <a:p>
            <a:r>
              <a:rPr lang="en-US" dirty="0" smtClean="0"/>
              <a:t>I can’t explain it, uh, exactly how it happened. (Hesitation)</a:t>
            </a:r>
          </a:p>
          <a:p>
            <a:endParaRPr lang="en-US" dirty="0" smtClean="0"/>
          </a:p>
          <a:p>
            <a:r>
              <a:rPr lang="en-US" dirty="0" err="1" smtClean="0"/>
              <a:t>Tsk</a:t>
            </a:r>
            <a:r>
              <a:rPr lang="en-US" dirty="0" smtClean="0"/>
              <a:t>! I think we’ve waited long enough.  (Impatience)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Oh</a:t>
            </a:r>
            <a:r>
              <a:rPr lang="en-US" dirty="0" smtClean="0"/>
              <a:t>, we did not expect you today.  (Surprise)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Goodness! </a:t>
            </a:r>
            <a:r>
              <a:rPr lang="en-US" dirty="0" smtClean="0"/>
              <a:t>How good it is to see you! (Joy)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Ouch! </a:t>
            </a:r>
            <a:r>
              <a:rPr lang="en-US" dirty="0" smtClean="0"/>
              <a:t>He stubbed his toe! (Pain)</a:t>
            </a:r>
          </a:p>
          <a:p>
            <a:endParaRPr lang="en-US" dirty="0" smtClean="0"/>
          </a:p>
          <a:p>
            <a:r>
              <a:rPr lang="en-US" dirty="0" smtClean="0"/>
              <a:t>I can’t explain it, </a:t>
            </a:r>
            <a:r>
              <a:rPr lang="en-US" dirty="0" smtClean="0">
                <a:solidFill>
                  <a:srgbClr val="FF0000"/>
                </a:solidFill>
              </a:rPr>
              <a:t>uh</a:t>
            </a:r>
            <a:r>
              <a:rPr lang="en-US" dirty="0" smtClean="0"/>
              <a:t>, exactly how it happened. (Hesitation)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Tsk</a:t>
            </a:r>
            <a:r>
              <a:rPr lang="en-US" dirty="0" smtClean="0">
                <a:solidFill>
                  <a:srgbClr val="FF0000"/>
                </a:solidFill>
              </a:rPr>
              <a:t>! </a:t>
            </a:r>
            <a:r>
              <a:rPr lang="en-US" dirty="0" smtClean="0"/>
              <a:t>I think we’ve waited long enough.  (Impatience)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Example- Answers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complete turn to page 262 in your book and complete Exercise 11.  </a:t>
            </a:r>
          </a:p>
          <a:p>
            <a:endParaRPr lang="en-US" dirty="0" smtClean="0"/>
          </a:p>
          <a:p>
            <a:r>
              <a:rPr lang="en-US" dirty="0" smtClean="0"/>
              <a:t>Rewrite the sentences using an interjection.</a:t>
            </a:r>
          </a:p>
          <a:p>
            <a:endParaRPr lang="en-US" dirty="0" smtClean="0"/>
          </a:p>
          <a:p>
            <a:r>
              <a:rPr lang="en-US" dirty="0" smtClean="0"/>
              <a:t>When you finish, turn it in and you will receive a Worksheet.  The Worksheet will be due on Friday.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Interjection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880</TotalTime>
  <Words>245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Bell work</vt:lpstr>
      <vt:lpstr>Interjections</vt:lpstr>
      <vt:lpstr>Examples</vt:lpstr>
      <vt:lpstr>Example- Answers</vt:lpstr>
      <vt:lpstr>Interjection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nbartels</dc:creator>
  <cp:lastModifiedBy>nbartels</cp:lastModifiedBy>
  <cp:revision>35</cp:revision>
  <dcterms:created xsi:type="dcterms:W3CDTF">2016-11-28T14:13:43Z</dcterms:created>
  <dcterms:modified xsi:type="dcterms:W3CDTF">2016-12-02T14:22:33Z</dcterms:modified>
</cp:coreProperties>
</file>