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6EEF04-7BF0-482F-B417-A847E99E1D57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ED649D-9F08-472A-A5E1-06F02687B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Stand </a:t>
            </a:r>
            <a:r>
              <a:rPr lang="en-US" sz="3600" dirty="0"/>
              <a:t>in place for nouns or other pronouns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We use pronouns to refer to persons, places, things, or ideas without having to rename them.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For example:</a:t>
            </a:r>
          </a:p>
          <a:p>
            <a:r>
              <a:rPr lang="en-US" dirty="0" smtClean="0"/>
              <a:t>My </a:t>
            </a:r>
            <a:r>
              <a:rPr lang="en-US" b="1" dirty="0" smtClean="0"/>
              <a:t>uncle likes the roller coaster. It doesn't scare him.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The noun that a pronoun replaces is called the </a:t>
            </a:r>
            <a:r>
              <a:rPr lang="en-US" b="1" dirty="0" smtClean="0"/>
              <a:t>antecedent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They refer to</a:t>
            </a:r>
          </a:p>
          <a:p>
            <a:r>
              <a:rPr lang="en-US" dirty="0" smtClean="0"/>
              <a:t> (1) the person speaking</a:t>
            </a:r>
          </a:p>
          <a:p>
            <a:r>
              <a:rPr lang="en-US" dirty="0" smtClean="0"/>
              <a:t> (2) the person spoken to</a:t>
            </a:r>
          </a:p>
          <a:p>
            <a:r>
              <a:rPr lang="en-US" dirty="0" smtClean="0"/>
              <a:t>  (3) the person, place, or thing spoken about.</a:t>
            </a:r>
          </a:p>
          <a:p>
            <a:r>
              <a:rPr lang="en-US" dirty="0" smtClean="0"/>
              <a:t> Personal pronouns also have number (singular or plural). Finally,</a:t>
            </a:r>
          </a:p>
          <a:p>
            <a:pPr>
              <a:buNone/>
            </a:pPr>
            <a:r>
              <a:rPr lang="en-US" dirty="0" smtClean="0"/>
              <a:t>	personal pronouns have gender (masculine, feminine, neuter)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6058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1045675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</a:p>
                    <a:p>
                      <a:r>
                        <a:rPr lang="en-US" dirty="0" smtClean="0"/>
                        <a:t>(person speaking)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I,</a:t>
                      </a:r>
                      <a:r>
                        <a:rPr lang="en-US" baseline="0" dirty="0" smtClean="0"/>
                        <a:t> me, my, 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We, us, our, ours</a:t>
                      </a:r>
                      <a:endParaRPr lang="en-US" dirty="0"/>
                    </a:p>
                  </a:txBody>
                  <a:tcPr/>
                </a:tc>
              </a:tr>
              <a:tr h="1045675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person</a:t>
                      </a:r>
                    </a:p>
                    <a:p>
                      <a:r>
                        <a:rPr lang="en-US" dirty="0" smtClean="0"/>
                        <a:t>(person spoken to)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You, your,</a:t>
                      </a:r>
                      <a:r>
                        <a:rPr lang="en-US" baseline="0" dirty="0" smtClean="0"/>
                        <a:t> yours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you, your,</a:t>
                      </a:r>
                      <a:r>
                        <a:rPr lang="en-US" baseline="0" dirty="0" smtClean="0"/>
                        <a:t> yours</a:t>
                      </a:r>
                      <a:endParaRPr lang="en-US" dirty="0"/>
                    </a:p>
                  </a:txBody>
                  <a:tcPr/>
                </a:tc>
              </a:tr>
              <a:tr h="1493822">
                <a:tc>
                  <a:txBody>
                    <a:bodyPr/>
                    <a:lstStyle/>
                    <a:p>
                      <a:r>
                        <a:rPr lang="en-US" dirty="0" smtClean="0"/>
                        <a:t>Third person</a:t>
                      </a:r>
                    </a:p>
                    <a:p>
                      <a:r>
                        <a:rPr lang="en-US" dirty="0" smtClean="0"/>
                        <a:t>(person, place, etc. spoken about)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He, him, his</a:t>
                      </a:r>
                    </a:p>
                    <a:p>
                      <a:r>
                        <a:rPr lang="en-US" dirty="0" smtClean="0"/>
                        <a:t>She, her, hers</a:t>
                      </a:r>
                    </a:p>
                    <a:p>
                      <a:r>
                        <a:rPr lang="en-US" dirty="0" smtClean="0"/>
                        <a:t>It, 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They,</a:t>
                      </a:r>
                      <a:r>
                        <a:rPr lang="en-US" baseline="0" dirty="0" smtClean="0"/>
                        <a:t> them</a:t>
                      </a:r>
                      <a:r>
                        <a:rPr lang="en-US" baseline="0" smtClean="0"/>
                        <a:t>, their, theirs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Subject Pronouns (Nominative Case)</a:t>
            </a:r>
          </a:p>
          <a:p>
            <a:pPr lvl="2"/>
            <a:r>
              <a:rPr lang="en-US" sz="3200" dirty="0" smtClean="0"/>
              <a:t>Subject of the verb</a:t>
            </a:r>
          </a:p>
          <a:p>
            <a:pPr lvl="3"/>
            <a:r>
              <a:rPr lang="en-US" sz="2800" i="1" dirty="0" smtClean="0"/>
              <a:t>I, you, he, she, we</a:t>
            </a:r>
            <a:r>
              <a:rPr lang="en-US" sz="2800" dirty="0" smtClean="0"/>
              <a:t>, and </a:t>
            </a:r>
            <a:r>
              <a:rPr lang="en-US" sz="2800" i="1" dirty="0" smtClean="0"/>
              <a:t>they</a:t>
            </a:r>
            <a:r>
              <a:rPr lang="en-US" sz="2800" dirty="0" smtClean="0"/>
              <a:t>.</a:t>
            </a:r>
          </a:p>
          <a:p>
            <a:pPr lvl="4"/>
            <a:r>
              <a:rPr lang="en-US" sz="2800" i="1" dirty="0" smtClean="0"/>
              <a:t>It</a:t>
            </a:r>
            <a:r>
              <a:rPr lang="en-US" sz="2800" dirty="0" smtClean="0"/>
              <a:t> is alive! (</a:t>
            </a:r>
            <a:r>
              <a:rPr lang="en-US" sz="2800" i="1" dirty="0" smtClean="0"/>
              <a:t>It</a:t>
            </a:r>
            <a:r>
              <a:rPr lang="en-US" sz="2800" dirty="0" smtClean="0"/>
              <a:t> is the subject of is.)</a:t>
            </a:r>
          </a:p>
          <a:p>
            <a:pPr lvl="4"/>
            <a:r>
              <a:rPr lang="en-US" sz="2800" dirty="0" smtClean="0"/>
              <a:t>Betty knew exactly what </a:t>
            </a:r>
            <a:r>
              <a:rPr lang="en-US" sz="2800" i="1" dirty="0" smtClean="0"/>
              <a:t>she</a:t>
            </a:r>
            <a:r>
              <a:rPr lang="en-US" sz="2800" dirty="0" smtClean="0"/>
              <a:t> should do. (</a:t>
            </a:r>
            <a:r>
              <a:rPr lang="en-US" sz="2800" i="1" dirty="0" smtClean="0"/>
              <a:t>She</a:t>
            </a:r>
            <a:r>
              <a:rPr lang="en-US" sz="2800" dirty="0" smtClean="0"/>
              <a:t> is the subject of </a:t>
            </a:r>
            <a:r>
              <a:rPr lang="en-US" sz="2800" i="1" dirty="0" smtClean="0"/>
              <a:t>should do.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Object Pronouns (Objective Case)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Always the object of the verb, preposition, or infinitive – Never the subject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In other words, object pronouns are having something done to them, rather than doing the action themselves.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Example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/>
              <a:t>Jessica showered </a:t>
            </a:r>
            <a:r>
              <a:rPr lang="en-US" sz="2400" i="1" dirty="0" smtClean="0"/>
              <a:t>him</a:t>
            </a:r>
            <a:r>
              <a:rPr lang="en-US" sz="2400" dirty="0" smtClean="0"/>
              <a:t> with insults.</a:t>
            </a:r>
          </a:p>
          <a:p>
            <a:pPr lvl="4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/>
              <a:t>him</a:t>
            </a:r>
            <a:r>
              <a:rPr lang="en-US" sz="2400" dirty="0" smtClean="0"/>
              <a:t> isn’t doing anything – he’s receiving the insults.</a:t>
            </a:r>
          </a:p>
          <a:p>
            <a:pPr lvl="2">
              <a:lnSpc>
                <a:spcPct val="90000"/>
              </a:lnSpc>
            </a:pPr>
            <a:r>
              <a:rPr lang="en-US" sz="2800" i="1" dirty="0" smtClean="0"/>
              <a:t>Me, you, him, her, it, us, </a:t>
            </a:r>
            <a:r>
              <a:rPr lang="en-US" sz="2800" dirty="0" smtClean="0"/>
              <a:t>and </a:t>
            </a:r>
            <a:r>
              <a:rPr lang="en-US" sz="2800" i="1" dirty="0" smtClean="0"/>
              <a:t>them.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Ownership Pronouns (Possessive Case)</a:t>
            </a:r>
          </a:p>
          <a:p>
            <a:pPr lvl="1"/>
            <a:r>
              <a:rPr lang="en-US" sz="2800" dirty="0" smtClean="0"/>
              <a:t>Shows ownership. </a:t>
            </a:r>
          </a:p>
          <a:p>
            <a:pPr lvl="1"/>
            <a:r>
              <a:rPr lang="en-US" sz="2800" dirty="0" smtClean="0"/>
              <a:t>Answers the question, </a:t>
            </a:r>
            <a:r>
              <a:rPr lang="en-US" sz="2800" i="1" dirty="0" smtClean="0"/>
              <a:t>Whose?</a:t>
            </a:r>
          </a:p>
          <a:p>
            <a:pPr lvl="2"/>
            <a:r>
              <a:rPr lang="en-US" sz="2800" dirty="0" smtClean="0"/>
              <a:t>Example</a:t>
            </a:r>
          </a:p>
          <a:p>
            <a:pPr lvl="3"/>
            <a:r>
              <a:rPr lang="en-US" sz="2400" dirty="0" smtClean="0"/>
              <a:t>The dog was </a:t>
            </a:r>
            <a:r>
              <a:rPr lang="en-US" sz="2400" i="1" dirty="0" smtClean="0"/>
              <a:t>hers.</a:t>
            </a:r>
            <a:r>
              <a:rPr lang="en-US" sz="2400" dirty="0" smtClean="0"/>
              <a:t> </a:t>
            </a:r>
          </a:p>
          <a:p>
            <a:pPr lvl="4"/>
            <a:r>
              <a:rPr lang="en-US" sz="2400" dirty="0" smtClean="0"/>
              <a:t>Whose dog? </a:t>
            </a:r>
            <a:r>
              <a:rPr lang="en-US" sz="2400" i="1" dirty="0" smtClean="0"/>
              <a:t>Her</a:t>
            </a:r>
            <a:r>
              <a:rPr lang="en-US" sz="2400" dirty="0" smtClean="0"/>
              <a:t> dog.</a:t>
            </a:r>
          </a:p>
          <a:p>
            <a:pPr lvl="2"/>
            <a:r>
              <a:rPr lang="en-US" sz="2800" i="1" dirty="0" smtClean="0"/>
              <a:t>Mine, yours, his, hers, its, ours, </a:t>
            </a:r>
            <a:r>
              <a:rPr lang="en-US" sz="2800" dirty="0" smtClean="0"/>
              <a:t>and </a:t>
            </a:r>
            <a:r>
              <a:rPr lang="en-US" sz="2800" i="1" dirty="0" smtClean="0"/>
              <a:t>theirs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Demonstrative pronouns point out specific persons, places, or things. There are two singular and two plural demonstrative pronouns.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"This" and "these" refer to something nearby; "that" and "those" refer to something farther away.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Demonstrative pronouns generally come at the beginning of the sentence with their antecedents appearing somewhere later in the same sentence. For example:</a:t>
            </a:r>
          </a:p>
          <a:p>
            <a:r>
              <a:rPr lang="en-US" b="1" dirty="0" smtClean="0"/>
              <a:t>That has always been my favorite </a:t>
            </a:r>
            <a:r>
              <a:rPr lang="en-US" b="1" i="1" dirty="0" smtClean="0"/>
              <a:t>movie.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74320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This, 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These, those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interrogate means to "ask questions." An interrogative pronoun is used to begin a question. All five interrogative pronouns begin with "w."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505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038600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Some interrogative pronouns have antecedents, and some don't. For example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Here is the refund check; </a:t>
            </a:r>
            <a:r>
              <a:rPr lang="en-US" b="1" dirty="0"/>
              <a:t>what shall I do with it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Who is the </a:t>
            </a:r>
            <a:r>
              <a:rPr lang="en-US" b="1" i="1" dirty="0"/>
              <a:t>pole-vaulter with the perfect record</a:t>
            </a:r>
            <a:r>
              <a:rPr lang="en-US" b="1" i="1" dirty="0" smtClean="0"/>
              <a:t>?</a:t>
            </a:r>
          </a:p>
          <a:p>
            <a:endParaRPr lang="en-US" b="1" i="1" dirty="0"/>
          </a:p>
          <a:p>
            <a:r>
              <a:rPr lang="en-US" b="1" dirty="0"/>
              <a:t>Whom does Carrie want to see in the office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Which is the shortest </a:t>
            </a:r>
            <a:r>
              <a:rPr lang="en-US" b="1" i="1" dirty="0"/>
              <a:t>way to the city?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Pronoun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On page 199 , please complete Exercise 13 by finding the antecedent for each pronoun in italics.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477</TotalTime>
  <Words>548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Pronouns</vt:lpstr>
      <vt:lpstr>Personal Pronouns</vt:lpstr>
      <vt:lpstr>Personal Pronouns</vt:lpstr>
      <vt:lpstr>Personal Pronouns</vt:lpstr>
      <vt:lpstr>Personal Pronouns</vt:lpstr>
      <vt:lpstr>Personal Pronouns</vt:lpstr>
      <vt:lpstr>Demonstrative Pronouns</vt:lpstr>
      <vt:lpstr>Interrogative Pronouns</vt:lpstr>
      <vt:lpstr>Pronoun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nbartels</dc:creator>
  <cp:lastModifiedBy>nbartels</cp:lastModifiedBy>
  <cp:revision>44</cp:revision>
  <dcterms:created xsi:type="dcterms:W3CDTF">2016-10-07T17:19:04Z</dcterms:created>
  <dcterms:modified xsi:type="dcterms:W3CDTF">2016-10-11T19:51:59Z</dcterms:modified>
</cp:coreProperties>
</file>